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84" r:id="rId2"/>
    <p:sldId id="295" r:id="rId3"/>
    <p:sldId id="375" r:id="rId4"/>
    <p:sldId id="296" r:id="rId5"/>
    <p:sldId id="286" r:id="rId6"/>
    <p:sldId id="376" r:id="rId7"/>
    <p:sldId id="377" r:id="rId8"/>
    <p:sldId id="378" r:id="rId9"/>
    <p:sldId id="379" r:id="rId10"/>
    <p:sldId id="287" r:id="rId11"/>
    <p:sldId id="262" r:id="rId12"/>
    <p:sldId id="317" r:id="rId13"/>
    <p:sldId id="382" r:id="rId14"/>
    <p:sldId id="381" r:id="rId15"/>
    <p:sldId id="380" r:id="rId16"/>
    <p:sldId id="383" r:id="rId17"/>
    <p:sldId id="384" r:id="rId18"/>
    <p:sldId id="385" r:id="rId19"/>
    <p:sldId id="386" r:id="rId20"/>
    <p:sldId id="392" r:id="rId21"/>
    <p:sldId id="387" r:id="rId22"/>
    <p:sldId id="391" r:id="rId23"/>
    <p:sldId id="390" r:id="rId24"/>
    <p:sldId id="389" r:id="rId25"/>
    <p:sldId id="388" r:id="rId26"/>
    <p:sldId id="393" r:id="rId27"/>
    <p:sldId id="395" r:id="rId28"/>
    <p:sldId id="397" r:id="rId29"/>
    <p:sldId id="396" r:id="rId30"/>
    <p:sldId id="398" r:id="rId31"/>
    <p:sldId id="402" r:id="rId32"/>
    <p:sldId id="401" r:id="rId33"/>
    <p:sldId id="400" r:id="rId34"/>
    <p:sldId id="399" r:id="rId35"/>
    <p:sldId id="403" r:id="rId36"/>
    <p:sldId id="404" r:id="rId37"/>
    <p:sldId id="405" r:id="rId38"/>
    <p:sldId id="406" r:id="rId39"/>
    <p:sldId id="407" r:id="rId40"/>
    <p:sldId id="408" r:id="rId41"/>
  </p:sldIdLst>
  <p:sldSz cx="9144000" cy="6858000" type="screen4x3"/>
  <p:notesSz cx="6881813" cy="9661525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969696"/>
    <a:srgbClr val="37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610" autoAdjust="0"/>
  </p:normalViewPr>
  <p:slideViewPr>
    <p:cSldViewPr snapToObjects="1">
      <p:cViewPr varScale="1">
        <p:scale>
          <a:sx n="110" d="100"/>
          <a:sy n="110" d="100"/>
        </p:scale>
        <p:origin x="19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1959" cy="48369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98248" y="0"/>
            <a:ext cx="2981957" cy="48369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2E3D10D4-8025-462E-9535-AD617A47113A}" type="datetime1">
              <a:rPr lang="en-US"/>
              <a:pPr>
                <a:defRPr/>
              </a:pPr>
              <a:t>8/27/2020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176285"/>
            <a:ext cx="2981959" cy="48369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r>
              <a:rPr lang="es-ES_tradnl"/>
              <a:t>Ferrometal IG SL 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8248" y="9176285"/>
            <a:ext cx="2981957" cy="48369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8B12AD46-71A8-4043-825E-9F05C2636D3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306372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1959" cy="48369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8248" y="0"/>
            <a:ext cx="2981957" cy="48369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01D64135-192D-413D-9F6E-DACF8D997F80}" type="datetime1">
              <a:rPr lang="en-US"/>
              <a:pPr>
                <a:defRPr/>
              </a:pPr>
              <a:t>8/27/2020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5488"/>
            <a:ext cx="4830763" cy="3622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021" y="4589688"/>
            <a:ext cx="5505772" cy="43470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Haga clic para modificar el estilo de texto del patrón</a:t>
            </a:r>
          </a:p>
          <a:p>
            <a:pPr lvl="1"/>
            <a:r>
              <a:rPr lang="en-US" noProof="0" smtClean="0"/>
              <a:t>Segundo nivel</a:t>
            </a:r>
          </a:p>
          <a:p>
            <a:pPr lvl="2"/>
            <a:r>
              <a:rPr lang="en-US" noProof="0" smtClean="0"/>
              <a:t>Tercer nivel</a:t>
            </a:r>
          </a:p>
          <a:p>
            <a:pPr lvl="3"/>
            <a:r>
              <a:rPr lang="en-US" noProof="0" smtClean="0"/>
              <a:t>Cuarto nivel</a:t>
            </a:r>
          </a:p>
          <a:p>
            <a:pPr lvl="4"/>
            <a:r>
              <a:rPr lang="en-US" noProof="0" smtClean="0"/>
              <a:t>Quinto nivel</a:t>
            </a:r>
            <a:endParaRPr lang="es-ES_tradnl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76285"/>
            <a:ext cx="2981959" cy="48369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r>
              <a:rPr lang="es-ES_tradnl"/>
              <a:t>Ferrometal IG SL  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8248" y="9176285"/>
            <a:ext cx="2981957" cy="48369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C502616E-82E9-415B-B9C0-D31B0804027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95070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ES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869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6DE7B10-65CE-4572-A6B7-C2C38150441D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717C6D-F738-44EC-A63E-D395A1ABD3A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695E066-9D09-428F-ABD7-B772BC24F370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3183BA-EA3F-40AC-8835-EFDCB5CF110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0178B3C-4C49-4A64-86AD-2B68CC59CD5A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1754B7-6FB5-40D1-9B71-6AF8F672CB6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547F739-BDD2-41B7-B301-B602B3291BC6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7F70AE-1F1E-444B-BB00-FC541794395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F743103-5FC3-4C12-BB09-962F41A94C16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39AAA2-9EB4-4751-9F1C-33095D13B04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C205FCC-9193-4A83-8622-47064FA433BB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0AA664-6461-4E2F-B2C9-B94CB74375E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167828A-F100-43EF-854C-644069E88ECC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2BADD8-2010-4080-A9EA-C25F2304A7B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7EB5115-00EC-458B-B0E9-4E9D37D992C3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7F5033-9368-4088-A296-B21ED1A797B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8F5988E-09D5-480E-B140-3540D9D3AB4A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954C69-5083-4260-9264-47D599C1B1B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C36A0D4D-14B3-46A8-B980-8ACEEDC56940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F7AEFB-381C-4D0C-9C79-6AF9D2A6E98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1DD87048-5107-4E49-9027-53529EC4812E}" type="datetime1">
              <a:rPr lang="es-ES"/>
              <a:pPr>
                <a:defRPr/>
              </a:pPr>
              <a:t>27/08/2020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885645-3D6A-4694-BE88-F7DA4E034AB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hgjgjkjhk</a:t>
            </a:r>
            <a:endParaRPr lang="es-ES_tradnl" smtClean="0"/>
          </a:p>
        </p:txBody>
      </p:sp>
      <p:sp>
        <p:nvSpPr>
          <p:cNvPr id="205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 smtClean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8A8CE66-AAD7-4ADA-AFD8-34D7DB2E03A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grpSp>
        <p:nvGrpSpPr>
          <p:cNvPr id="2054" name="Agrupar 28"/>
          <p:cNvGrpSpPr>
            <a:grpSpLocks/>
          </p:cNvGrpSpPr>
          <p:nvPr userDrawn="1"/>
        </p:nvGrpSpPr>
        <p:grpSpPr bwMode="auto">
          <a:xfrm>
            <a:off x="609600" y="6340475"/>
            <a:ext cx="379413" cy="381000"/>
            <a:chOff x="6418263" y="4070351"/>
            <a:chExt cx="1482725" cy="1325562"/>
          </a:xfrm>
        </p:grpSpPr>
        <p:sp>
          <p:nvSpPr>
            <p:cNvPr id="8" name="Oval 3" descr="Diagonal hacia arriba oscura"/>
            <p:cNvSpPr>
              <a:spLocks noChangeArrowheads="1"/>
            </p:cNvSpPr>
            <p:nvPr/>
          </p:nvSpPr>
          <p:spPr bwMode="auto">
            <a:xfrm>
              <a:off x="6418263" y="4070351"/>
              <a:ext cx="1482725" cy="1325562"/>
            </a:xfrm>
            <a:prstGeom prst="ellipse">
              <a:avLst/>
            </a:prstGeom>
            <a:pattFill prst="dkUpDiag">
              <a:fgClr>
                <a:srgbClr val="0000FF"/>
              </a:fgClr>
              <a:bgClr>
                <a:srgbClr val="FFFFFF"/>
              </a:bgClr>
            </a:pattFill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467894" y="4164247"/>
              <a:ext cx="1383463" cy="1137774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6579563" y="4733132"/>
              <a:ext cx="322601" cy="237498"/>
            </a:xfrm>
            <a:custGeom>
              <a:avLst/>
              <a:gdLst>
                <a:gd name="T0" fmla="*/ 0 w 20000"/>
                <a:gd name="T1" fmla="*/ 19945 h 20000"/>
                <a:gd name="T2" fmla="*/ 19955 w 20000"/>
                <a:gd name="T3" fmla="*/ 19945 h 20000"/>
                <a:gd name="T4" fmla="*/ 19955 w 20000"/>
                <a:gd name="T5" fmla="*/ 0 h 20000"/>
                <a:gd name="T6" fmla="*/ 0 w 20000"/>
                <a:gd name="T7" fmla="*/ 0 h 20000"/>
                <a:gd name="T8" fmla="*/ 0 w 20000"/>
                <a:gd name="T9" fmla="*/ 19945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9945"/>
                  </a:moveTo>
                  <a:lnTo>
                    <a:pt x="19955" y="19945"/>
                  </a:lnTo>
                  <a:lnTo>
                    <a:pt x="19955" y="0"/>
                  </a:lnTo>
                  <a:lnTo>
                    <a:pt x="0" y="0"/>
                  </a:lnTo>
                  <a:lnTo>
                    <a:pt x="0" y="19945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6902164" y="4495637"/>
              <a:ext cx="260562" cy="23749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6579563" y="4495637"/>
              <a:ext cx="254360" cy="23749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902164" y="4639240"/>
              <a:ext cx="260562" cy="33139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7162726" y="4495637"/>
              <a:ext cx="0" cy="14360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>
              <a:off x="6833924" y="4495637"/>
              <a:ext cx="328803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7417087" y="4733132"/>
              <a:ext cx="322601" cy="237498"/>
            </a:xfrm>
            <a:custGeom>
              <a:avLst/>
              <a:gdLst>
                <a:gd name="T0" fmla="*/ 19955 w 20000"/>
                <a:gd name="T1" fmla="*/ 19945 h 20000"/>
                <a:gd name="T2" fmla="*/ 0 w 20000"/>
                <a:gd name="T3" fmla="*/ 19945 h 20000"/>
                <a:gd name="T4" fmla="*/ 0 w 20000"/>
                <a:gd name="T5" fmla="*/ 0 h 20000"/>
                <a:gd name="T6" fmla="*/ 19955 w 20000"/>
                <a:gd name="T7" fmla="*/ 0 h 20000"/>
                <a:gd name="T8" fmla="*/ 19955 w 20000"/>
                <a:gd name="T9" fmla="*/ 19945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955" y="19945"/>
                  </a:moveTo>
                  <a:lnTo>
                    <a:pt x="0" y="19945"/>
                  </a:lnTo>
                  <a:lnTo>
                    <a:pt x="0" y="0"/>
                  </a:lnTo>
                  <a:lnTo>
                    <a:pt x="19955" y="0"/>
                  </a:lnTo>
                  <a:lnTo>
                    <a:pt x="19955" y="19945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H="1" flipV="1">
              <a:off x="7162726" y="4495637"/>
              <a:ext cx="254360" cy="23749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 flipV="1">
              <a:off x="7485327" y="4495637"/>
              <a:ext cx="254360" cy="23749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 flipV="1">
              <a:off x="7162726" y="4639240"/>
              <a:ext cx="254360" cy="33139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7162726" y="4495637"/>
              <a:ext cx="0" cy="14360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7162726" y="4495637"/>
              <a:ext cx="322601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_tradnl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6945593" y="4572962"/>
              <a:ext cx="428065" cy="160170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6945593" y="4352035"/>
              <a:ext cx="428065" cy="220927"/>
            </a:xfrm>
            <a:custGeom>
              <a:avLst/>
              <a:gdLst>
                <a:gd name="T0" fmla="*/ 0 w 20000"/>
                <a:gd name="T1" fmla="*/ 19939 h 20000"/>
                <a:gd name="T2" fmla="*/ 7972 w 20000"/>
                <a:gd name="T3" fmla="*/ 0 h 20000"/>
                <a:gd name="T4" fmla="*/ 11993 w 20000"/>
                <a:gd name="T5" fmla="*/ 0 h 20000"/>
                <a:gd name="T6" fmla="*/ 19965 w 20000"/>
                <a:gd name="T7" fmla="*/ 19939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19939"/>
                  </a:moveTo>
                  <a:lnTo>
                    <a:pt x="7972" y="0"/>
                  </a:lnTo>
                  <a:lnTo>
                    <a:pt x="11993" y="0"/>
                  </a:lnTo>
                  <a:lnTo>
                    <a:pt x="19965" y="19939"/>
                  </a:lnTo>
                </a:path>
              </a:pathLst>
            </a:custGeom>
            <a:solidFill>
              <a:srgbClr val="FFFFFF"/>
            </a:solidFill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Calibri" pitchFamily="34" charset="0"/>
                <a:ea typeface="ＭＳ Ｐゴシック" charset="-128"/>
              </a:endParaRPr>
            </a:p>
          </p:txBody>
        </p:sp>
      </p:grpSp>
      <p:cxnSp>
        <p:nvCxnSpPr>
          <p:cNvPr id="25" name="Conector recto 24"/>
          <p:cNvCxnSpPr>
            <a:cxnSpLocks noChangeShapeType="1"/>
          </p:cNvCxnSpPr>
          <p:nvPr userDrawn="1"/>
        </p:nvCxnSpPr>
        <p:spPr bwMode="auto">
          <a:xfrm>
            <a:off x="457200" y="6248400"/>
            <a:ext cx="8229600" cy="1588"/>
          </a:xfrm>
          <a:prstGeom prst="line">
            <a:avLst/>
          </a:prstGeom>
          <a:noFill/>
          <a:ln w="3175">
            <a:solidFill>
              <a:srgbClr val="3700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" name="Subtítulo 2"/>
          <p:cNvSpPr txBox="1">
            <a:spLocks/>
          </p:cNvSpPr>
          <p:nvPr userDrawn="1"/>
        </p:nvSpPr>
        <p:spPr bwMode="auto">
          <a:xfrm>
            <a:off x="1219200" y="6356350"/>
            <a:ext cx="20415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es-ES" sz="1600">
              <a:solidFill>
                <a:srgbClr val="3700FF"/>
              </a:solidFill>
              <a:latin typeface="Bookman Old Style" pitchFamily="18" charset="0"/>
              <a:ea typeface="ＭＳ Ｐゴシック" charset="-128"/>
            </a:endParaRPr>
          </a:p>
        </p:txBody>
      </p:sp>
      <p:sp>
        <p:nvSpPr>
          <p:cNvPr id="27" name="Subtítulo 2"/>
          <p:cNvSpPr txBox="1">
            <a:spLocks/>
          </p:cNvSpPr>
          <p:nvPr userDrawn="1"/>
        </p:nvSpPr>
        <p:spPr bwMode="auto">
          <a:xfrm>
            <a:off x="930275" y="6340475"/>
            <a:ext cx="20415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GB" sz="1600">
                <a:solidFill>
                  <a:srgbClr val="3700FF"/>
                </a:solidFill>
                <a:latin typeface="Bookman Old Style" pitchFamily="18" charset="0"/>
                <a:ea typeface="ＭＳ Ｐゴシック" charset="-128"/>
              </a:rPr>
              <a:t>Ferrometal IG SL</a:t>
            </a:r>
            <a:r>
              <a:rPr lang="en-US" sz="1600">
                <a:solidFill>
                  <a:srgbClr val="3700FF"/>
                </a:solidFill>
                <a:latin typeface="Bookman Old Style" pitchFamily="18" charset="0"/>
                <a:ea typeface="ＭＳ Ｐゴシック" charset="-128"/>
              </a:rPr>
              <a:t> </a:t>
            </a:r>
            <a:endParaRPr lang="es-ES_tradnl" sz="1600">
              <a:solidFill>
                <a:srgbClr val="3700FF"/>
              </a:solidFill>
              <a:latin typeface="Bookman Old Style" pitchFamily="18" charset="0"/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ferrometalgroup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ítulo 2"/>
          <p:cNvSpPr>
            <a:spLocks noGrp="1"/>
          </p:cNvSpPr>
          <p:nvPr>
            <p:ph type="subTitle" idx="4294967295"/>
          </p:nvPr>
        </p:nvSpPr>
        <p:spPr>
          <a:xfrm>
            <a:off x="1573527" y="722540"/>
            <a:ext cx="7329487" cy="593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GB" sz="4000" dirty="0" err="1" smtClean="0">
                <a:solidFill>
                  <a:srgbClr val="3700FF"/>
                </a:solidFill>
                <a:latin typeface="Bookman Old Style" pitchFamily="18" charset="0"/>
                <a:ea typeface="ＭＳ Ｐゴシック" pitchFamily="1" charset="-128"/>
              </a:rPr>
              <a:t>Ferrometal</a:t>
            </a:r>
            <a:r>
              <a:rPr lang="en-GB" sz="4000" dirty="0" smtClean="0">
                <a:solidFill>
                  <a:srgbClr val="3700FF"/>
                </a:solidFill>
                <a:latin typeface="Bookman Old Style" pitchFamily="18" charset="0"/>
                <a:ea typeface="ＭＳ Ｐゴシック" pitchFamily="1" charset="-128"/>
              </a:rPr>
              <a:t> Industrial Group</a:t>
            </a:r>
            <a:endParaRPr lang="es-ES_tradnl" sz="4000" dirty="0" smtClean="0">
              <a:solidFill>
                <a:srgbClr val="3700FF"/>
              </a:solidFill>
              <a:latin typeface="Bookman Old Style" pitchFamily="18" charset="0"/>
              <a:ea typeface="ＭＳ Ｐゴシック" pitchFamily="1" charset="-128"/>
            </a:endParaRPr>
          </a:p>
        </p:txBody>
      </p:sp>
      <p:grpSp>
        <p:nvGrpSpPr>
          <p:cNvPr id="14339" name="Agrupar 22"/>
          <p:cNvGrpSpPr>
            <a:grpSpLocks/>
          </p:cNvGrpSpPr>
          <p:nvPr/>
        </p:nvGrpSpPr>
        <p:grpSpPr bwMode="auto">
          <a:xfrm>
            <a:off x="303213" y="366713"/>
            <a:ext cx="1281112" cy="1279525"/>
            <a:chOff x="368300" y="250825"/>
            <a:chExt cx="1281113" cy="1279525"/>
          </a:xfrm>
        </p:grpSpPr>
        <p:sp>
          <p:nvSpPr>
            <p:cNvPr id="14343" name="Oval 3" descr="Diagonal hacia arriba oscura"/>
            <p:cNvSpPr>
              <a:spLocks noChangeArrowheads="1"/>
            </p:cNvSpPr>
            <p:nvPr/>
          </p:nvSpPr>
          <p:spPr bwMode="auto">
            <a:xfrm>
              <a:off x="368300" y="250825"/>
              <a:ext cx="1281113" cy="1279525"/>
            </a:xfrm>
            <a:prstGeom prst="ellipse">
              <a:avLst/>
            </a:prstGeom>
            <a:pattFill prst="dkUpDiag">
              <a:fgClr>
                <a:srgbClr val="0000FF"/>
              </a:fgClr>
              <a:bgClr>
                <a:srgbClr val="FFFFFF"/>
              </a:bgClr>
            </a:pattFill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4344" name="Oval 4"/>
            <p:cNvSpPr>
              <a:spLocks noChangeArrowheads="1"/>
            </p:cNvSpPr>
            <p:nvPr/>
          </p:nvSpPr>
          <p:spPr bwMode="auto">
            <a:xfrm>
              <a:off x="414031" y="342174"/>
              <a:ext cx="1189650" cy="1096192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4345" name="Freeform 5"/>
            <p:cNvSpPr>
              <a:spLocks/>
            </p:cNvSpPr>
            <p:nvPr/>
          </p:nvSpPr>
          <p:spPr bwMode="auto">
            <a:xfrm>
              <a:off x="505494" y="890270"/>
              <a:ext cx="280105" cy="229008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0 w 20000"/>
                <a:gd name="T7" fmla="*/ 0 h 20000"/>
                <a:gd name="T8" fmla="*/ 0 w 20000"/>
                <a:gd name="T9" fmla="*/ 214748364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9945"/>
                  </a:moveTo>
                  <a:lnTo>
                    <a:pt x="19955" y="19945"/>
                  </a:lnTo>
                  <a:lnTo>
                    <a:pt x="19955" y="0"/>
                  </a:lnTo>
                  <a:lnTo>
                    <a:pt x="0" y="0"/>
                  </a:lnTo>
                  <a:lnTo>
                    <a:pt x="0" y="19945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46" name="Line 6"/>
            <p:cNvSpPr>
              <a:spLocks noChangeShapeType="1"/>
            </p:cNvSpPr>
            <p:nvPr/>
          </p:nvSpPr>
          <p:spPr bwMode="auto">
            <a:xfrm flipV="1">
              <a:off x="784963" y="661897"/>
              <a:ext cx="224211" cy="22900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47" name="Line 7"/>
            <p:cNvSpPr>
              <a:spLocks noChangeShapeType="1"/>
            </p:cNvSpPr>
            <p:nvPr/>
          </p:nvSpPr>
          <p:spPr bwMode="auto">
            <a:xfrm flipV="1">
              <a:off x="505494" y="661897"/>
              <a:ext cx="224211" cy="22900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48" name="Line 8"/>
            <p:cNvSpPr>
              <a:spLocks noChangeShapeType="1"/>
            </p:cNvSpPr>
            <p:nvPr/>
          </p:nvSpPr>
          <p:spPr bwMode="auto">
            <a:xfrm flipV="1">
              <a:off x="784963" y="798287"/>
              <a:ext cx="224211" cy="31972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49" name="Line 9"/>
            <p:cNvSpPr>
              <a:spLocks noChangeShapeType="1"/>
            </p:cNvSpPr>
            <p:nvPr/>
          </p:nvSpPr>
          <p:spPr bwMode="auto">
            <a:xfrm flipV="1">
              <a:off x="1008539" y="661897"/>
              <a:ext cx="635" cy="13702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0" name="Line 10"/>
            <p:cNvSpPr>
              <a:spLocks noChangeShapeType="1"/>
            </p:cNvSpPr>
            <p:nvPr/>
          </p:nvSpPr>
          <p:spPr bwMode="auto">
            <a:xfrm flipH="1">
              <a:off x="729070" y="661897"/>
              <a:ext cx="280105" cy="63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1" name="Freeform 11"/>
            <p:cNvSpPr>
              <a:spLocks/>
            </p:cNvSpPr>
            <p:nvPr/>
          </p:nvSpPr>
          <p:spPr bwMode="auto">
            <a:xfrm>
              <a:off x="1232114" y="889636"/>
              <a:ext cx="280105" cy="229008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955" y="19945"/>
                  </a:moveTo>
                  <a:lnTo>
                    <a:pt x="0" y="19945"/>
                  </a:lnTo>
                  <a:lnTo>
                    <a:pt x="0" y="0"/>
                  </a:lnTo>
                  <a:lnTo>
                    <a:pt x="19955" y="0"/>
                  </a:lnTo>
                  <a:lnTo>
                    <a:pt x="19955" y="19945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2" name="Line 12"/>
            <p:cNvSpPr>
              <a:spLocks noChangeShapeType="1"/>
            </p:cNvSpPr>
            <p:nvPr/>
          </p:nvSpPr>
          <p:spPr bwMode="auto">
            <a:xfrm flipH="1" flipV="1">
              <a:off x="1008539" y="661263"/>
              <a:ext cx="224211" cy="22900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3" name="Line 13"/>
            <p:cNvSpPr>
              <a:spLocks noChangeShapeType="1"/>
            </p:cNvSpPr>
            <p:nvPr/>
          </p:nvSpPr>
          <p:spPr bwMode="auto">
            <a:xfrm flipH="1" flipV="1">
              <a:off x="1288008" y="661263"/>
              <a:ext cx="224211" cy="22900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4" name="Line 14"/>
            <p:cNvSpPr>
              <a:spLocks noChangeShapeType="1"/>
            </p:cNvSpPr>
            <p:nvPr/>
          </p:nvSpPr>
          <p:spPr bwMode="auto">
            <a:xfrm flipH="1" flipV="1">
              <a:off x="1008539" y="798287"/>
              <a:ext cx="224211" cy="31972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5" name="Line 15"/>
            <p:cNvSpPr>
              <a:spLocks noChangeShapeType="1"/>
            </p:cNvSpPr>
            <p:nvPr/>
          </p:nvSpPr>
          <p:spPr bwMode="auto">
            <a:xfrm flipV="1">
              <a:off x="1008539" y="661263"/>
              <a:ext cx="635" cy="13702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1008539" y="661263"/>
              <a:ext cx="280105" cy="63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357" name="Rectangle 17"/>
            <p:cNvSpPr>
              <a:spLocks noChangeArrowheads="1"/>
            </p:cNvSpPr>
            <p:nvPr/>
          </p:nvSpPr>
          <p:spPr bwMode="auto">
            <a:xfrm>
              <a:off x="825614" y="733581"/>
              <a:ext cx="366486" cy="15732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4358" name="Freeform 18"/>
            <p:cNvSpPr>
              <a:spLocks/>
            </p:cNvSpPr>
            <p:nvPr/>
          </p:nvSpPr>
          <p:spPr bwMode="auto">
            <a:xfrm>
              <a:off x="825614" y="524873"/>
              <a:ext cx="366486" cy="209342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19939"/>
                  </a:moveTo>
                  <a:lnTo>
                    <a:pt x="7972" y="0"/>
                  </a:lnTo>
                  <a:lnTo>
                    <a:pt x="11993" y="0"/>
                  </a:lnTo>
                  <a:lnTo>
                    <a:pt x="19965" y="19939"/>
                  </a:lnTo>
                </a:path>
              </a:pathLst>
            </a:custGeom>
            <a:solidFill>
              <a:srgbClr val="FFFFFF"/>
            </a:solidFill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340" name="Marcador de número de diapositiva 1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1C56C379-D871-4E12-975B-FC48FF6AE27E}" type="slidenum">
              <a:rPr lang="es-ES_tradnl" sz="1200">
                <a:solidFill>
                  <a:srgbClr val="898989"/>
                </a:solidFill>
                <a:latin typeface="Calibri" pitchFamily="34" charset="0"/>
              </a:rPr>
              <a:pPr algn="r"/>
              <a:t>0</a:t>
            </a:fld>
            <a:endParaRPr lang="es-ES_tradnl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4341" name="CuadroTexto 23"/>
          <p:cNvSpPr txBox="1">
            <a:spLocks noChangeArrowheads="1"/>
          </p:cNvSpPr>
          <p:nvPr/>
        </p:nvSpPr>
        <p:spPr bwMode="auto">
          <a:xfrm>
            <a:off x="1289661" y="2318719"/>
            <a:ext cx="686435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 smtClean="0">
                <a:solidFill>
                  <a:srgbClr val="3700FF"/>
                </a:solidFill>
              </a:rPr>
              <a:t>Brief business report about </a:t>
            </a:r>
            <a:r>
              <a:rPr lang="en-US" sz="4000" dirty="0" err="1" smtClean="0">
                <a:solidFill>
                  <a:srgbClr val="3700FF"/>
                </a:solidFill>
              </a:rPr>
              <a:t>Ferrometal</a:t>
            </a:r>
            <a:r>
              <a:rPr lang="en-US" sz="4000" dirty="0" smtClean="0">
                <a:solidFill>
                  <a:srgbClr val="3700FF"/>
                </a:solidFill>
              </a:rPr>
              <a:t> during 25 years of experience.</a:t>
            </a:r>
            <a:endParaRPr lang="en-US" sz="4000" dirty="0">
              <a:solidFill>
                <a:srgbClr val="3700FF"/>
              </a:solidFill>
            </a:endParaRPr>
          </a:p>
          <a:p>
            <a:pPr algn="ctr"/>
            <a:endParaRPr lang="en-US" sz="2800" dirty="0">
              <a:solidFill>
                <a:srgbClr val="3700FF"/>
              </a:solidFill>
            </a:endParaRPr>
          </a:p>
          <a:p>
            <a:pPr algn="ctr"/>
            <a:endParaRPr lang="en-US" sz="2800" dirty="0">
              <a:solidFill>
                <a:srgbClr val="3700FF"/>
              </a:solidFill>
            </a:endParaRPr>
          </a:p>
        </p:txBody>
      </p:sp>
      <p:sp>
        <p:nvSpPr>
          <p:cNvPr id="14342" name="Text Box 23"/>
          <p:cNvSpPr txBox="1">
            <a:spLocks noChangeArrowheads="1"/>
          </p:cNvSpPr>
          <p:nvPr/>
        </p:nvSpPr>
        <p:spPr bwMode="auto">
          <a:xfrm>
            <a:off x="119063" y="5503863"/>
            <a:ext cx="8567737" cy="13619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en-GB" sz="1100" b="1" dirty="0" err="1">
                <a:solidFill>
                  <a:srgbClr val="3700FF"/>
                </a:solidFill>
              </a:rPr>
              <a:t>Ferrometal</a:t>
            </a:r>
            <a:r>
              <a:rPr lang="en-GB" sz="1100" b="1" dirty="0">
                <a:solidFill>
                  <a:srgbClr val="3700FF"/>
                </a:solidFill>
              </a:rPr>
              <a:t> Industrial Group</a:t>
            </a:r>
            <a:endParaRPr lang="es-ES_tradnl" sz="1100" dirty="0">
              <a:solidFill>
                <a:srgbClr val="3700FF"/>
              </a:solidFill>
            </a:endParaRPr>
          </a:p>
          <a:p>
            <a:pPr algn="ctr" defTabSz="914400"/>
            <a:r>
              <a:rPr lang="en-GB" sz="1100" dirty="0" err="1">
                <a:solidFill>
                  <a:srgbClr val="3700FF"/>
                </a:solidFill>
              </a:rPr>
              <a:t>Velazquez,Str</a:t>
            </a:r>
            <a:r>
              <a:rPr lang="en-GB" sz="1100" dirty="0">
                <a:solidFill>
                  <a:srgbClr val="3700FF"/>
                </a:solidFill>
              </a:rPr>
              <a:t>., 94, 1st floor, E, 28006 Madrid – Spain</a:t>
            </a:r>
            <a:endParaRPr lang="es-ES_tradnl" sz="1100" dirty="0">
              <a:solidFill>
                <a:srgbClr val="3700FF"/>
              </a:solidFill>
            </a:endParaRPr>
          </a:p>
          <a:p>
            <a:pPr algn="ctr" defTabSz="914400"/>
            <a:r>
              <a:rPr lang="en-US" sz="1100" dirty="0">
                <a:solidFill>
                  <a:srgbClr val="3700FF"/>
                </a:solidFill>
              </a:rPr>
              <a:t>Phone : +</a:t>
            </a:r>
            <a:r>
              <a:rPr lang="en-US" sz="1100" dirty="0" smtClean="0">
                <a:solidFill>
                  <a:srgbClr val="3700FF"/>
                </a:solidFill>
              </a:rPr>
              <a:t>34 602616324 // Office number 914009610</a:t>
            </a:r>
          </a:p>
          <a:p>
            <a:pPr algn="ctr" defTabSz="914400"/>
            <a:r>
              <a:rPr lang="fr-FR" sz="1100" dirty="0" smtClean="0">
                <a:solidFill>
                  <a:srgbClr val="3700FF"/>
                </a:solidFill>
              </a:rPr>
              <a:t>Mobile</a:t>
            </a:r>
            <a:r>
              <a:rPr lang="fr-FR" sz="1100" dirty="0">
                <a:solidFill>
                  <a:srgbClr val="3700FF"/>
                </a:solidFill>
              </a:rPr>
              <a:t>: </a:t>
            </a:r>
            <a:r>
              <a:rPr lang="en-US" sz="1100" dirty="0">
                <a:solidFill>
                  <a:srgbClr val="3700FF"/>
                </a:solidFill>
              </a:rPr>
              <a:t>+34 603286792</a:t>
            </a:r>
            <a:endParaRPr lang="fr-FR" sz="1100" dirty="0">
              <a:solidFill>
                <a:srgbClr val="3700FF"/>
              </a:solidFill>
            </a:endParaRPr>
          </a:p>
          <a:p>
            <a:pPr algn="ctr" defTabSz="914400"/>
            <a:r>
              <a:rPr lang="it-IT" sz="1100" dirty="0" smtClean="0">
                <a:solidFill>
                  <a:srgbClr val="3700FF"/>
                </a:solidFill>
              </a:rPr>
              <a:t>email</a:t>
            </a:r>
            <a:r>
              <a:rPr lang="it-IT" sz="1100" dirty="0">
                <a:solidFill>
                  <a:srgbClr val="3700FF"/>
                </a:solidFill>
              </a:rPr>
              <a:t>: </a:t>
            </a:r>
            <a:r>
              <a:rPr lang="en-US" sz="1100" dirty="0">
                <a:solidFill>
                  <a:srgbClr val="3700FF"/>
                </a:solidFill>
                <a:hlinkClick r:id="rId3"/>
              </a:rPr>
              <a:t>info@ferrometalgroup.com</a:t>
            </a:r>
            <a:r>
              <a:rPr lang="it-IT" sz="1100" dirty="0">
                <a:solidFill>
                  <a:srgbClr val="3700FF"/>
                </a:solidFill>
              </a:rPr>
              <a:t> / man_cornelia@hotmail.com</a:t>
            </a:r>
            <a:endParaRPr lang="en-GB" sz="1100" dirty="0">
              <a:solidFill>
                <a:srgbClr val="3700FF"/>
              </a:solidFill>
            </a:endParaRPr>
          </a:p>
          <a:p>
            <a:pPr algn="ctr" defTabSz="914400"/>
            <a:r>
              <a:rPr lang="en-GB" sz="1100" dirty="0">
                <a:solidFill>
                  <a:srgbClr val="3700FF"/>
                </a:solidFill>
              </a:rPr>
              <a:t>Web Office : www. ferrometalgroup.com </a:t>
            </a:r>
            <a:endParaRPr lang="es-ES_tradnl" sz="1100" dirty="0">
              <a:solidFill>
                <a:srgbClr val="3700FF"/>
              </a:solidFill>
            </a:endParaRPr>
          </a:p>
          <a:p>
            <a:pPr defTabSz="914400">
              <a:spcBef>
                <a:spcPct val="50000"/>
              </a:spcBef>
            </a:pPr>
            <a:endParaRPr lang="es-ES" sz="1100" dirty="0">
              <a:solidFill>
                <a:srgbClr val="37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número de diapositiva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341819F-0DF8-4FA8-800D-77501A12B5E0}" type="slidenum">
              <a:rPr lang="es-ES_tradnl" sz="1200">
                <a:solidFill>
                  <a:srgbClr val="898989"/>
                </a:solidFill>
                <a:latin typeface="Calibri" pitchFamily="34" charset="0"/>
              </a:rPr>
              <a:pPr algn="r"/>
              <a:t>9</a:t>
            </a:fld>
            <a:endParaRPr lang="es-ES_tradnl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8435" name="CuadroTexto 8"/>
          <p:cNvSpPr txBox="1">
            <a:spLocks noChangeArrowheads="1"/>
          </p:cNvSpPr>
          <p:nvPr/>
        </p:nvSpPr>
        <p:spPr bwMode="auto">
          <a:xfrm>
            <a:off x="1828800" y="2438400"/>
            <a:ext cx="5943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3700FF"/>
                </a:solidFill>
              </a:rPr>
              <a:t>Ship Graveyard in    </a:t>
            </a:r>
            <a:r>
              <a:rPr lang="es-ES_tradnl" sz="3200">
                <a:solidFill>
                  <a:srgbClr val="3700FF"/>
                </a:solidFill>
              </a:rPr>
              <a:t>Nouadhibou-Mauritania</a:t>
            </a:r>
            <a:endParaRPr lang="en-US" sz="3200">
              <a:solidFill>
                <a:srgbClr val="3700FF"/>
              </a:solidFill>
            </a:endParaRPr>
          </a:p>
          <a:p>
            <a:pPr algn="ctr"/>
            <a:endParaRPr lang="en-US" sz="3200">
              <a:solidFill>
                <a:srgbClr val="37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B2B623-92A7-40BC-AF09-7CBBA13D7747}" type="slidenum">
              <a:rPr lang="es-ES_tradnl">
                <a:ea typeface="ＭＳ Ｐゴシック" pitchFamily="1" charset="-128"/>
              </a:rPr>
              <a:pPr/>
              <a:t>10</a:t>
            </a:fld>
            <a:endParaRPr lang="es-ES_tradnl">
              <a:ea typeface="ＭＳ Ｐゴシック" pitchFamily="1" charset="-128"/>
            </a:endParaRPr>
          </a:p>
        </p:txBody>
      </p:sp>
      <p:pic>
        <p:nvPicPr>
          <p:cNvPr id="22531" name="Imagen 5" descr="Nouadhibou-shipwreck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676650"/>
            <a:ext cx="44196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n 6" descr="Nouadhibou-shipwreck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54063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agen 7" descr="2d193x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4066" y="723900"/>
            <a:ext cx="4621213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n 8" descr="2qb97b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725863"/>
            <a:ext cx="4618038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CuadroTexto 8"/>
          <p:cNvSpPr txBox="1">
            <a:spLocks noChangeArrowheads="1"/>
          </p:cNvSpPr>
          <p:nvPr/>
        </p:nvSpPr>
        <p:spPr bwMode="auto">
          <a:xfrm>
            <a:off x="2819400" y="-100013"/>
            <a:ext cx="3124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3700FF"/>
                </a:solidFill>
              </a:rPr>
              <a:t>Ship Graveyard              </a:t>
            </a:r>
            <a:r>
              <a:rPr lang="en-US" sz="2000">
                <a:solidFill>
                  <a:srgbClr val="3700FF"/>
                </a:solidFill>
              </a:rPr>
              <a:t>(</a:t>
            </a:r>
            <a:r>
              <a:rPr lang="es-ES_tradnl" sz="2000">
                <a:solidFill>
                  <a:srgbClr val="3700FF"/>
                </a:solidFill>
              </a:rPr>
              <a:t>Nouadhibou-Mauritania)</a:t>
            </a:r>
            <a:endParaRPr lang="en-US" sz="2000">
              <a:solidFill>
                <a:srgbClr val="3700FF"/>
              </a:solidFill>
            </a:endParaRPr>
          </a:p>
          <a:p>
            <a:pPr algn="ctr"/>
            <a:endParaRPr lang="en-US" sz="2000">
              <a:solidFill>
                <a:srgbClr val="3700FF"/>
              </a:solidFill>
            </a:endParaRPr>
          </a:p>
        </p:txBody>
      </p:sp>
      <p:sp>
        <p:nvSpPr>
          <p:cNvPr id="22536" name="7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s-ES">
              <a:ea typeface="ＭＳ Ｐゴシック" pitchFamily="1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0D01DB-F9C3-4C29-A62B-FA1DCAE43C4C}" type="slidenum">
              <a:rPr lang="es-ES_tradnl">
                <a:ea typeface="ＭＳ Ｐゴシック" pitchFamily="1" charset="-128"/>
              </a:rPr>
              <a:pPr/>
              <a:t>11</a:t>
            </a:fld>
            <a:endParaRPr lang="es-ES_tradnl">
              <a:ea typeface="ＭＳ Ｐゴシック" pitchFamily="1" charset="-128"/>
            </a:endParaRPr>
          </a:p>
        </p:txBody>
      </p:sp>
      <p:sp>
        <p:nvSpPr>
          <p:cNvPr id="37892" name="4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s-ES">
              <a:ea typeface="ＭＳ Ｐゴシック" pitchFamily="1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1036" y="-895931"/>
            <a:ext cx="6279109" cy="898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026" y="-699193"/>
            <a:ext cx="6178698" cy="8662637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741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8581" y="-977570"/>
            <a:ext cx="6446837" cy="8951249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8441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4591" y="-796858"/>
            <a:ext cx="6200860" cy="8817956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190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1660" y="-726878"/>
            <a:ext cx="6120679" cy="8812538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97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1591" y="-452886"/>
            <a:ext cx="6040818" cy="830790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561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8297" y="-457327"/>
            <a:ext cx="6081077" cy="8363271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815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47" y="1600200"/>
            <a:ext cx="3290905" cy="452596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18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7914" y="-688161"/>
            <a:ext cx="6238921" cy="85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55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251520" y="116632"/>
            <a:ext cx="8436633" cy="6494085"/>
          </a:xfr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sz="2200" dirty="0" err="1" smtClean="0">
                <a:solidFill>
                  <a:srgbClr val="3700FF"/>
                </a:solidFill>
                <a:latin typeface="Arial" charset="0"/>
                <a:ea typeface="ＭＳ Ｐゴシック" pitchFamily="1" charset="-128"/>
              </a:rPr>
              <a:t>Ferrometal</a:t>
            </a:r>
            <a:r>
              <a:rPr lang="en-US" sz="2200" dirty="0" smtClean="0">
                <a:solidFill>
                  <a:srgbClr val="3700FF"/>
                </a:solidFill>
                <a:latin typeface="Arial" charset="0"/>
                <a:ea typeface="ＭＳ Ｐゴシック" pitchFamily="1" charset="-128"/>
              </a:rPr>
              <a:t> IG S.L.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is a professional industrial company with more than 52 years of experience. </a:t>
            </a:r>
          </a:p>
          <a:p>
            <a:pPr algn="just" eaLnBrk="1" hangingPunct="1">
              <a:spcBef>
                <a:spcPct val="0"/>
              </a:spcBef>
            </a:pPr>
            <a:endParaRPr lang="en-US" sz="2200" dirty="0" smtClean="0">
              <a:solidFill>
                <a:srgbClr val="808080"/>
              </a:solidFill>
              <a:latin typeface="Arial" charset="0"/>
              <a:ea typeface="ＭＳ Ｐゴシック" pitchFamily="1" charset="-128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sz="2200" dirty="0" err="1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Ferrometal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IG SL is a familiar company. It is the parent company of many other companies: </a:t>
            </a:r>
            <a:r>
              <a:rPr lang="en-US" sz="2200" dirty="0" err="1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Ferrometal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Scrap Naval, </a:t>
            </a:r>
            <a:r>
              <a:rPr lang="en-US" sz="2200" dirty="0" err="1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Ferrometal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group. </a:t>
            </a:r>
            <a:r>
              <a:rPr lang="en-US" sz="2200" dirty="0" err="1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etc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, which only managing director and owner is Mrs. Cornelia Man.</a:t>
            </a:r>
          </a:p>
          <a:p>
            <a:pPr algn="just" eaLnBrk="1" hangingPunct="1">
              <a:spcBef>
                <a:spcPct val="0"/>
              </a:spcBef>
            </a:pPr>
            <a:endParaRPr lang="en-US" sz="2200" dirty="0" smtClean="0">
              <a:solidFill>
                <a:srgbClr val="808080"/>
              </a:solidFill>
              <a:latin typeface="Arial" charset="0"/>
              <a:ea typeface="ＭＳ Ｐゴシック" pitchFamily="1" charset="-128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sz="2200" dirty="0" err="1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Ferrometal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IG SL had been wholesale exporter around the world  for ferrous ,non-ferrous metals , and scrap metals for more than 25 years, with a annual turnover of 350 to 400 million dollars, selling more than 1million ton of ferrous and non-ferrous metals.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</a:t>
            </a:r>
            <a:r>
              <a:rPr lang="en-US" sz="2200" dirty="0" err="1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Ferrometal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IG SL bought metals (iron and steel ) directly from manufacturers from Russia, Bulgaria, Ukraine and Romania and sold it to companies all over the world including Indian companies, such as </a:t>
            </a:r>
            <a:r>
              <a:rPr lang="en-US" sz="2200" dirty="0" err="1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Arcelor</a:t>
            </a:r>
            <a:r>
              <a:rPr lang="en-US" sz="2200" dirty="0" smtClean="0">
                <a:solidFill>
                  <a:srgbClr val="808080"/>
                </a:solidFill>
                <a:latin typeface="Arial" charset="0"/>
                <a:ea typeface="ＭＳ Ｐゴシック" pitchFamily="1" charset="-128"/>
              </a:rPr>
              <a:t> Mittal, metal steel, Raj auto India…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2000" dirty="0" smtClean="0">
              <a:solidFill>
                <a:srgbClr val="808080"/>
              </a:solidFill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47" y="1600200"/>
            <a:ext cx="3290905" cy="452596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19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4970" y="-649365"/>
            <a:ext cx="6206255" cy="85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56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3595" y="-780665"/>
            <a:ext cx="6316810" cy="8687472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3655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9602" y="-688036"/>
            <a:ext cx="6252307" cy="8598762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2183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2651" y="-488430"/>
            <a:ext cx="6178698" cy="8497529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3667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1069" y="-889814"/>
            <a:ext cx="6408712" cy="8813865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4300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47" y="1600200"/>
            <a:ext cx="3290905" cy="452596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24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8163" y="-927533"/>
            <a:ext cx="6453037" cy="88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9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25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5617" y="-501452"/>
            <a:ext cx="6081712" cy="8364142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483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0643" y="-956393"/>
            <a:ext cx="6322714" cy="9033022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0545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4868" y="-819868"/>
            <a:ext cx="6446839" cy="8866301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2414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4562" y="-388187"/>
            <a:ext cx="5996931" cy="8247545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110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28592"/>
          </a:xfrm>
        </p:spPr>
        <p:txBody>
          <a:bodyPr/>
          <a:lstStyle/>
          <a:p>
            <a:r>
              <a:rPr lang="en-GB" sz="2800" dirty="0">
                <a:solidFill>
                  <a:srgbClr val="808080"/>
                </a:solidFill>
              </a:rPr>
              <a:t>Also, </a:t>
            </a:r>
            <a:r>
              <a:rPr lang="en-GB" sz="2800" dirty="0" err="1">
                <a:solidFill>
                  <a:srgbClr val="808080"/>
                </a:solidFill>
              </a:rPr>
              <a:t>Ferrometal</a:t>
            </a:r>
            <a:r>
              <a:rPr lang="en-GB" sz="2800" dirty="0">
                <a:solidFill>
                  <a:srgbClr val="808080"/>
                </a:solidFill>
              </a:rPr>
              <a:t> IG SL sold petroleum from Saudi Arabia and sold it to the Nordic countries. </a:t>
            </a:r>
            <a:r>
              <a:rPr lang="en-GB" sz="2800" dirty="0" err="1">
                <a:solidFill>
                  <a:srgbClr val="808080"/>
                </a:solidFill>
              </a:rPr>
              <a:t>Ferrometal</a:t>
            </a:r>
            <a:r>
              <a:rPr lang="en-GB" sz="2800" dirty="0">
                <a:solidFill>
                  <a:srgbClr val="808080"/>
                </a:solidFill>
              </a:rPr>
              <a:t> IG sold more than 350 million of oil barrels from Saudi Aramco</a:t>
            </a:r>
            <a:r>
              <a:rPr lang="en-GB" sz="2800" dirty="0" smtClean="0">
                <a:solidFill>
                  <a:srgbClr val="808080"/>
                </a:solidFill>
              </a:rPr>
              <a:t>.</a:t>
            </a:r>
          </a:p>
          <a:p>
            <a:r>
              <a:rPr lang="en-GB" sz="2800" dirty="0" err="1" smtClean="0">
                <a:solidFill>
                  <a:srgbClr val="808080"/>
                </a:solidFill>
              </a:rPr>
              <a:t>Ferrometal</a:t>
            </a:r>
            <a:r>
              <a:rPr lang="en-GB" sz="2800" dirty="0" smtClean="0">
                <a:solidFill>
                  <a:srgbClr val="808080"/>
                </a:solidFill>
              </a:rPr>
              <a:t> </a:t>
            </a:r>
            <a:r>
              <a:rPr lang="en-GB" sz="2800" dirty="0">
                <a:solidFill>
                  <a:srgbClr val="808080"/>
                </a:solidFill>
              </a:rPr>
              <a:t>IG SL sponsored all types of industrial conferences and events in Dubai, Norway, Denmark</a:t>
            </a:r>
            <a:r>
              <a:rPr lang="en-GB" sz="2800" dirty="0" smtClean="0">
                <a:solidFill>
                  <a:srgbClr val="808080"/>
                </a:solidFill>
              </a:rPr>
              <a:t>…</a:t>
            </a:r>
          </a:p>
          <a:p>
            <a:r>
              <a:rPr lang="en-GB" sz="2800" dirty="0" smtClean="0">
                <a:solidFill>
                  <a:srgbClr val="808080"/>
                </a:solidFill>
              </a:rPr>
              <a:t> In 2009, </a:t>
            </a:r>
            <a:r>
              <a:rPr lang="en-GB" sz="2800" dirty="0" err="1" smtClean="0">
                <a:solidFill>
                  <a:srgbClr val="808080"/>
                </a:solidFill>
              </a:rPr>
              <a:t>Ferrometal</a:t>
            </a:r>
            <a:r>
              <a:rPr lang="en-GB" sz="2800" dirty="0" smtClean="0">
                <a:solidFill>
                  <a:srgbClr val="808080"/>
                </a:solidFill>
              </a:rPr>
              <a:t> </a:t>
            </a:r>
            <a:r>
              <a:rPr lang="en-GB" sz="2800" dirty="0">
                <a:solidFill>
                  <a:srgbClr val="808080"/>
                </a:solidFill>
              </a:rPr>
              <a:t>IG SL. has acquired a unique high-tech patent about ships dismantling and recycling </a:t>
            </a:r>
            <a:r>
              <a:rPr lang="en-GB" sz="2800" dirty="0" smtClean="0">
                <a:solidFill>
                  <a:srgbClr val="808080"/>
                </a:solidFill>
              </a:rPr>
              <a:t>plant, </a:t>
            </a:r>
            <a:r>
              <a:rPr lang="en-GB" sz="2800" dirty="0">
                <a:solidFill>
                  <a:srgbClr val="808080"/>
                </a:solidFill>
              </a:rPr>
              <a:t>which gives a worldwide solution for problems linked to abandoned vessels. </a:t>
            </a:r>
            <a:endParaRPr lang="en-GB" sz="2800" dirty="0" smtClean="0">
              <a:solidFill>
                <a:srgbClr val="808080"/>
              </a:solidFill>
            </a:endParaRPr>
          </a:p>
          <a:p>
            <a:r>
              <a:rPr lang="en-GB" sz="2800" dirty="0" smtClean="0">
                <a:solidFill>
                  <a:srgbClr val="808080"/>
                </a:solidFill>
              </a:rPr>
              <a:t>This </a:t>
            </a:r>
            <a:r>
              <a:rPr lang="en-GB" sz="2800" dirty="0">
                <a:solidFill>
                  <a:srgbClr val="808080"/>
                </a:solidFill>
              </a:rPr>
              <a:t>technology has the capacity to recycle all kind of ships through a non-contamination process. </a:t>
            </a:r>
          </a:p>
          <a:p>
            <a:endParaRPr lang="en-GB" sz="2400" dirty="0">
              <a:solidFill>
                <a:srgbClr val="80808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109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5469" y="-736674"/>
            <a:ext cx="6394722" cy="8794626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8032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8436" y="-501453"/>
            <a:ext cx="6081712" cy="8364144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909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9103" y="-595858"/>
            <a:ext cx="6185794" cy="8507288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0273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5560" y="-706965"/>
            <a:ext cx="6105248" cy="8751631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1711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8454" y="-501694"/>
            <a:ext cx="6081915" cy="836442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2171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2657" y="-245520"/>
            <a:ext cx="5469863" cy="849842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8120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6342" y="-753289"/>
            <a:ext cx="6408712" cy="8813866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97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573" y="-628130"/>
            <a:ext cx="6221663" cy="8690963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5235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9187" y="-452856"/>
            <a:ext cx="5976664" cy="8371998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5732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9604" y="-587499"/>
            <a:ext cx="6064792" cy="8498612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757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número de diapositiva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fld id="{4135C669-29BF-4533-9220-FE46C5649EB5}" type="slidenum">
              <a:rPr lang="es-ES_tradnl" sz="2200">
                <a:solidFill>
                  <a:srgbClr val="898989"/>
                </a:solidFill>
                <a:latin typeface="Calibri" pitchFamily="34" charset="0"/>
              </a:rPr>
              <a:pPr algn="just"/>
              <a:t>3</a:t>
            </a:fld>
            <a:endParaRPr lang="es-ES_tradnl" sz="2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6387" name="CuadroTexto 5"/>
          <p:cNvSpPr txBox="1">
            <a:spLocks noChangeArrowheads="1"/>
          </p:cNvSpPr>
          <p:nvPr/>
        </p:nvSpPr>
        <p:spPr bwMode="auto">
          <a:xfrm>
            <a:off x="4143374" y="3736096"/>
            <a:ext cx="50006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2200" dirty="0">
              <a:solidFill>
                <a:srgbClr val="7F7F7F"/>
              </a:solidFill>
            </a:endParaRPr>
          </a:p>
          <a:p>
            <a:pPr algn="just"/>
            <a:r>
              <a:rPr lang="en-US" sz="2200" dirty="0">
                <a:solidFill>
                  <a:srgbClr val="7F7F7F"/>
                </a:solidFill>
              </a:rPr>
              <a:t>MARPOL (International Convention for the Prevention of Pollution From Ships) – “Since single hull tankers are impossible to adapt to double hull tankers, they should be removed from the seas (discarded)”.</a:t>
            </a:r>
          </a:p>
          <a:p>
            <a:pPr algn="just"/>
            <a:endParaRPr lang="en-US" sz="2200" dirty="0">
              <a:solidFill>
                <a:srgbClr val="7F7F7F"/>
              </a:solidFill>
            </a:endParaRPr>
          </a:p>
        </p:txBody>
      </p:sp>
      <p:sp>
        <p:nvSpPr>
          <p:cNvPr id="16388" name="CuadroTexto 6"/>
          <p:cNvSpPr txBox="1">
            <a:spLocks noChangeArrowheads="1"/>
          </p:cNvSpPr>
          <p:nvPr/>
        </p:nvSpPr>
        <p:spPr bwMode="auto">
          <a:xfrm>
            <a:off x="1344249" y="381000"/>
            <a:ext cx="626268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3700FF"/>
                </a:solidFill>
              </a:rPr>
              <a:t>Relevant Statements</a:t>
            </a:r>
          </a:p>
          <a:p>
            <a:pPr algn="just"/>
            <a:endParaRPr lang="en-US" sz="2200" dirty="0">
              <a:solidFill>
                <a:srgbClr val="3700FF"/>
              </a:solidFill>
            </a:endParaRPr>
          </a:p>
        </p:txBody>
      </p:sp>
      <p:sp>
        <p:nvSpPr>
          <p:cNvPr id="16389" name="CuadroTexto 9"/>
          <p:cNvSpPr txBox="1">
            <a:spLocks noChangeArrowheads="1"/>
          </p:cNvSpPr>
          <p:nvPr/>
        </p:nvSpPr>
        <p:spPr bwMode="auto">
          <a:xfrm>
            <a:off x="34925" y="4648200"/>
            <a:ext cx="2743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b="1">
                <a:solidFill>
                  <a:srgbClr val="7F7F7F"/>
                </a:solidFill>
              </a:rPr>
              <a:t>International Maritime Organization (IMO)</a:t>
            </a:r>
          </a:p>
        </p:txBody>
      </p:sp>
      <p:sp>
        <p:nvSpPr>
          <p:cNvPr id="16390" name="CuadroTexto 10"/>
          <p:cNvSpPr txBox="1">
            <a:spLocks noChangeArrowheads="1"/>
          </p:cNvSpPr>
          <p:nvPr/>
        </p:nvSpPr>
        <p:spPr bwMode="auto">
          <a:xfrm>
            <a:off x="4146550" y="1362075"/>
            <a:ext cx="5105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dirty="0">
                <a:solidFill>
                  <a:srgbClr val="7F7F7F"/>
                </a:solidFill>
              </a:rPr>
              <a:t>“The </a:t>
            </a:r>
            <a:r>
              <a:rPr lang="en-US" sz="2200" dirty="0">
                <a:solidFill>
                  <a:srgbClr val="808080"/>
                </a:solidFill>
              </a:rPr>
              <a:t>main goal of the EC strategy is to guarantee that the ship scrapping process should be safe and </a:t>
            </a:r>
            <a:r>
              <a:rPr lang="en-US" sz="2200" dirty="0" err="1">
                <a:solidFill>
                  <a:srgbClr val="808080"/>
                </a:solidFill>
              </a:rPr>
              <a:t>and</a:t>
            </a:r>
            <a:r>
              <a:rPr lang="en-US" sz="2200" dirty="0">
                <a:solidFill>
                  <a:srgbClr val="808080"/>
                </a:solidFill>
              </a:rPr>
              <a:t> eco friendly”.</a:t>
            </a:r>
            <a:r>
              <a:rPr lang="en-US" sz="2200" dirty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6391" name="CuadroTexto 11"/>
          <p:cNvSpPr txBox="1">
            <a:spLocks noChangeArrowheads="1"/>
          </p:cNvSpPr>
          <p:nvPr/>
        </p:nvSpPr>
        <p:spPr bwMode="auto">
          <a:xfrm>
            <a:off x="4176712" y="2743200"/>
            <a:ext cx="507523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7F7F7F"/>
                </a:solidFill>
              </a:rPr>
              <a:t>Oil Pollution Act (OPA 90) –“Between 2010 and 2015 single-hull oil tankers should be removed entirely”.</a:t>
            </a:r>
          </a:p>
          <a:p>
            <a:pPr algn="just"/>
            <a:endParaRPr lang="en-US" sz="2200" dirty="0">
              <a:solidFill>
                <a:srgbClr val="7F7F7F"/>
              </a:solidFill>
            </a:endParaRPr>
          </a:p>
        </p:txBody>
      </p:sp>
      <p:sp>
        <p:nvSpPr>
          <p:cNvPr id="16392" name="CuadroTexto 7"/>
          <p:cNvSpPr txBox="1">
            <a:spLocks noChangeArrowheads="1"/>
          </p:cNvSpPr>
          <p:nvPr/>
        </p:nvSpPr>
        <p:spPr bwMode="auto">
          <a:xfrm>
            <a:off x="-7938" y="1644650"/>
            <a:ext cx="35052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b="1" dirty="0">
                <a:solidFill>
                  <a:srgbClr val="7F7F7F"/>
                </a:solidFill>
              </a:rPr>
              <a:t>European Commission (EC)</a:t>
            </a:r>
          </a:p>
        </p:txBody>
      </p:sp>
      <p:sp>
        <p:nvSpPr>
          <p:cNvPr id="16393" name="CuadroTexto 8"/>
          <p:cNvSpPr txBox="1">
            <a:spLocks noChangeArrowheads="1"/>
          </p:cNvSpPr>
          <p:nvPr/>
        </p:nvSpPr>
        <p:spPr bwMode="auto">
          <a:xfrm>
            <a:off x="34925" y="2819400"/>
            <a:ext cx="30892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b="1" dirty="0">
                <a:solidFill>
                  <a:srgbClr val="7F7F7F"/>
                </a:solidFill>
              </a:rPr>
              <a:t>Environmental Protection Agency (EPA)</a:t>
            </a:r>
          </a:p>
        </p:txBody>
      </p:sp>
      <p:sp>
        <p:nvSpPr>
          <p:cNvPr id="15" name="Flecha derecha 14"/>
          <p:cNvSpPr>
            <a:spLocks noChangeArrowheads="1"/>
          </p:cNvSpPr>
          <p:nvPr/>
        </p:nvSpPr>
        <p:spPr bwMode="auto">
          <a:xfrm>
            <a:off x="3243263" y="4648200"/>
            <a:ext cx="914400" cy="5651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00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580044" rotWithShape="0">
              <a:srgbClr val="808080">
                <a:alpha val="18999"/>
              </a:srgbClr>
            </a:outerShdw>
          </a:effectLst>
        </p:spPr>
        <p:txBody>
          <a:bodyPr anchor="ctr"/>
          <a:lstStyle/>
          <a:p>
            <a:pPr algn="just">
              <a:defRPr/>
            </a:pPr>
            <a:endParaRPr lang="es-ES" sz="22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3" name="Flecha derecha 12"/>
          <p:cNvSpPr>
            <a:spLocks noChangeArrowheads="1"/>
          </p:cNvSpPr>
          <p:nvPr/>
        </p:nvSpPr>
        <p:spPr bwMode="auto">
          <a:xfrm>
            <a:off x="3243263" y="1568450"/>
            <a:ext cx="914400" cy="5651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00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580044" rotWithShape="0">
              <a:srgbClr val="808080">
                <a:alpha val="18999"/>
              </a:srgbClr>
            </a:outerShdw>
          </a:effectLst>
        </p:spPr>
        <p:txBody>
          <a:bodyPr anchor="ctr"/>
          <a:lstStyle/>
          <a:p>
            <a:pPr algn="just">
              <a:defRPr/>
            </a:pPr>
            <a:endParaRPr lang="es-ES" sz="22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4" name="Flecha derecha 13"/>
          <p:cNvSpPr>
            <a:spLocks noChangeArrowheads="1"/>
          </p:cNvSpPr>
          <p:nvPr/>
        </p:nvSpPr>
        <p:spPr bwMode="auto">
          <a:xfrm>
            <a:off x="3243263" y="2874963"/>
            <a:ext cx="914400" cy="5651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700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580044" rotWithShape="0">
              <a:srgbClr val="808080">
                <a:alpha val="18999"/>
              </a:srgbClr>
            </a:outerShdw>
          </a:effectLst>
        </p:spPr>
        <p:txBody>
          <a:bodyPr anchor="ctr"/>
          <a:lstStyle/>
          <a:p>
            <a:pPr algn="just">
              <a:defRPr/>
            </a:pPr>
            <a:endParaRPr lang="es-ES" sz="22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4"/>
          <a:stretch/>
        </p:blipFill>
        <p:spPr>
          <a:xfrm rot="16200000">
            <a:off x="1082215" y="-407254"/>
            <a:ext cx="6480589" cy="7776864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F70AE-1F1E-444B-BB00-FC5417943954}" type="slidenum">
              <a:rPr lang="es-ES_tradnl" smtClean="0"/>
              <a:pPr>
                <a:defRPr/>
              </a:pPr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447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número de diapositiva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68500C1-62E1-4F13-8499-A7D5C1295B30}" type="slidenum">
              <a:rPr lang="es-ES_tradnl" sz="1200">
                <a:solidFill>
                  <a:srgbClr val="898989"/>
                </a:solidFill>
                <a:latin typeface="Calibri" pitchFamily="34" charset="0"/>
              </a:rPr>
              <a:pPr algn="r"/>
              <a:t>4</a:t>
            </a:fld>
            <a:endParaRPr lang="es-ES_tradnl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7411" name="CuadroTexto 4"/>
          <p:cNvSpPr txBox="1">
            <a:spLocks noChangeArrowheads="1"/>
          </p:cNvSpPr>
          <p:nvPr/>
        </p:nvSpPr>
        <p:spPr bwMode="auto">
          <a:xfrm>
            <a:off x="1244027" y="188640"/>
            <a:ext cx="62626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3700FF"/>
                </a:solidFill>
              </a:rPr>
              <a:t>Advantages of the dismantling plant implementation</a:t>
            </a:r>
          </a:p>
        </p:txBody>
      </p:sp>
      <p:sp>
        <p:nvSpPr>
          <p:cNvPr id="17412" name="CuadroTexto 5"/>
          <p:cNvSpPr txBox="1">
            <a:spLocks noChangeArrowheads="1"/>
          </p:cNvSpPr>
          <p:nvPr/>
        </p:nvSpPr>
        <p:spPr bwMode="auto">
          <a:xfrm>
            <a:off x="258159" y="935277"/>
            <a:ext cx="8634322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3700FF"/>
              </a:buClr>
            </a:pPr>
            <a:r>
              <a:rPr lang="en-US" dirty="0">
                <a:solidFill>
                  <a:srgbClr val="7F7F7F"/>
                </a:solidFill>
              </a:rPr>
              <a:t> </a:t>
            </a: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r>
              <a:rPr lang="en-US" sz="2100" dirty="0">
                <a:solidFill>
                  <a:srgbClr val="7F7F7F"/>
                </a:solidFill>
              </a:rPr>
              <a:t> First scrapping plant with no physical risk for workers. </a:t>
            </a:r>
            <a:endParaRPr lang="en-US" sz="2100" dirty="0" smtClean="0">
              <a:solidFill>
                <a:srgbClr val="7F7F7F"/>
              </a:solidFill>
            </a:endParaRPr>
          </a:p>
          <a:p>
            <a:pPr algn="just">
              <a:buClr>
                <a:srgbClr val="3700FF"/>
              </a:buClr>
            </a:pPr>
            <a:endParaRPr lang="en-US" sz="2100" dirty="0">
              <a:solidFill>
                <a:srgbClr val="7F7F7F"/>
              </a:solidFill>
            </a:endParaRP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r>
              <a:rPr lang="en-US" sz="2100" dirty="0">
                <a:solidFill>
                  <a:srgbClr val="7F7F7F"/>
                </a:solidFill>
              </a:rPr>
              <a:t> First technology that offers solutions of the requests from different agencies cited previously.</a:t>
            </a:r>
          </a:p>
          <a:p>
            <a:pPr algn="just">
              <a:buClr>
                <a:srgbClr val="3700FF"/>
              </a:buClr>
            </a:pPr>
            <a:endParaRPr lang="en-US" sz="2100" dirty="0">
              <a:solidFill>
                <a:srgbClr val="7F7F7F"/>
              </a:solidFill>
            </a:endParaRP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r>
              <a:rPr lang="en-US" sz="2100" dirty="0">
                <a:solidFill>
                  <a:srgbClr val="7F7F7F"/>
                </a:solidFill>
              </a:rPr>
              <a:t> Profitable project that guarantee a convenient time of return on investment.</a:t>
            </a: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endParaRPr lang="en-US" sz="2100" dirty="0">
              <a:solidFill>
                <a:srgbClr val="7F7F7F"/>
              </a:solidFill>
            </a:endParaRP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r>
              <a:rPr lang="en-US" sz="2100" dirty="0">
                <a:solidFill>
                  <a:srgbClr val="7F7F7F"/>
                </a:solidFill>
              </a:rPr>
              <a:t> This project will create 5.000 jobs.</a:t>
            </a: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endParaRPr lang="en-US" sz="2100" dirty="0">
              <a:solidFill>
                <a:srgbClr val="7F7F7F"/>
              </a:solidFill>
            </a:endParaRP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r>
              <a:rPr lang="en-US" sz="2100" dirty="0">
                <a:solidFill>
                  <a:srgbClr val="7F7F7F"/>
                </a:solidFill>
              </a:rPr>
              <a:t> This project could be developed anywhere around the </a:t>
            </a:r>
            <a:r>
              <a:rPr lang="en-US" sz="2100" dirty="0" smtClean="0">
                <a:solidFill>
                  <a:srgbClr val="7F7F7F"/>
                </a:solidFill>
              </a:rPr>
              <a:t>world, As long as 105 Ha of land, with coast entry  and 10 meters of depth can be obtained.</a:t>
            </a:r>
            <a:endParaRPr lang="en-US" sz="2100" dirty="0">
              <a:solidFill>
                <a:srgbClr val="7F7F7F"/>
              </a:solidFill>
            </a:endParaRPr>
          </a:p>
          <a:p>
            <a:pPr algn="just">
              <a:buClr>
                <a:srgbClr val="3700FF"/>
              </a:buClr>
            </a:pPr>
            <a:endParaRPr lang="en-US" sz="2100" dirty="0">
              <a:solidFill>
                <a:srgbClr val="7F7F7F"/>
              </a:solidFill>
            </a:endParaRPr>
          </a:p>
          <a:p>
            <a:pPr algn="just">
              <a:buClr>
                <a:srgbClr val="3700FF"/>
              </a:buClr>
              <a:buFont typeface="Wingdings" pitchFamily="2" charset="2"/>
              <a:buChar char="Ø"/>
            </a:pPr>
            <a:r>
              <a:rPr lang="en-US" sz="2100" dirty="0">
                <a:solidFill>
                  <a:srgbClr val="7F7F7F"/>
                </a:solidFill>
              </a:rPr>
              <a:t> A large number of abandoned vessels (that reaches 16 billion Metric Tones) opens a significant opportunity.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D78D9F-CC66-4F09-BB95-72169C73FF19}" type="slidenum">
              <a:rPr lang="es-ES_tradnl">
                <a:ea typeface="ＭＳ Ｐゴシック" pitchFamily="1" charset="-128"/>
              </a:rPr>
              <a:pPr/>
              <a:t>5</a:t>
            </a:fld>
            <a:endParaRPr lang="es-ES_tradnl">
              <a:ea typeface="ＭＳ Ｐゴシック" pitchFamily="1" charset="-128"/>
            </a:endParaRPr>
          </a:p>
        </p:txBody>
      </p:sp>
      <p:sp>
        <p:nvSpPr>
          <p:cNvPr id="98309" name="4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s-ES">
              <a:ea typeface="ＭＳ Ｐゴシック" pitchFamily="1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831" t="7000" r="33094" b="6201"/>
          <a:stretch/>
        </p:blipFill>
        <p:spPr>
          <a:xfrm rot="16200000">
            <a:off x="1497677" y="-1066440"/>
            <a:ext cx="6290238" cy="92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3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CuadroTexto 8"/>
          <p:cNvSpPr txBox="1">
            <a:spLocks noChangeArrowheads="1"/>
          </p:cNvSpPr>
          <p:nvPr/>
        </p:nvSpPr>
        <p:spPr bwMode="auto">
          <a:xfrm>
            <a:off x="1219200" y="9525"/>
            <a:ext cx="6262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000" dirty="0">
              <a:solidFill>
                <a:srgbClr val="3700FF"/>
              </a:solidFill>
            </a:endParaRPr>
          </a:p>
          <a:p>
            <a:pPr algn="ctr"/>
            <a:endParaRPr lang="en-US" sz="2800" dirty="0">
              <a:solidFill>
                <a:srgbClr val="3700FF"/>
              </a:solidFill>
            </a:endParaRPr>
          </a:p>
        </p:txBody>
      </p:sp>
      <p:pic>
        <p:nvPicPr>
          <p:cNvPr id="99331" name="Picture 4" descr="foto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692150"/>
            <a:ext cx="354647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5" descr="fot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275" y="763588"/>
            <a:ext cx="398462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918C0B-F4F9-4F5B-B317-696CBE4E3222}" type="slidenum">
              <a:rPr lang="es-ES_tradnl">
                <a:ea typeface="ＭＳ Ｐゴシック" pitchFamily="1" charset="-128"/>
              </a:rPr>
              <a:pPr/>
              <a:t>6</a:t>
            </a:fld>
            <a:endParaRPr lang="es-ES_tradnl">
              <a:ea typeface="ＭＳ Ｐゴシック" pitchFamily="1" charset="-128"/>
            </a:endParaRPr>
          </a:p>
        </p:txBody>
      </p:sp>
      <p:sp>
        <p:nvSpPr>
          <p:cNvPr id="99334" name="5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s-ES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92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7" descr="foto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3092">
            <a:off x="4716463" y="682625"/>
            <a:ext cx="3733800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CuadroTexto 8"/>
          <p:cNvSpPr txBox="1">
            <a:spLocks noChangeArrowheads="1"/>
          </p:cNvSpPr>
          <p:nvPr/>
        </p:nvSpPr>
        <p:spPr bwMode="auto">
          <a:xfrm>
            <a:off x="1219200" y="9525"/>
            <a:ext cx="6262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000" dirty="0">
              <a:solidFill>
                <a:srgbClr val="3700FF"/>
              </a:solidFill>
            </a:endParaRPr>
          </a:p>
          <a:p>
            <a:pPr algn="ctr"/>
            <a:endParaRPr lang="en-US" sz="2800" dirty="0">
              <a:solidFill>
                <a:srgbClr val="3700FF"/>
              </a:solidFill>
            </a:endParaRPr>
          </a:p>
        </p:txBody>
      </p:sp>
      <p:pic>
        <p:nvPicPr>
          <p:cNvPr id="100356" name="Picture 6" descr="foto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3473">
            <a:off x="261938" y="598488"/>
            <a:ext cx="4741862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4" descr="foto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3" y="3141663"/>
            <a:ext cx="47259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0B930B-20ED-4C69-85AB-EC00D6BF2C61}" type="slidenum">
              <a:rPr lang="es-ES_tradnl">
                <a:ea typeface="ＭＳ Ｐゴシック" pitchFamily="1" charset="-128"/>
              </a:rPr>
              <a:pPr/>
              <a:t>7</a:t>
            </a:fld>
            <a:endParaRPr lang="es-ES_tradnl">
              <a:ea typeface="ＭＳ Ｐゴシック" pitchFamily="1" charset="-128"/>
            </a:endParaRPr>
          </a:p>
        </p:txBody>
      </p:sp>
      <p:sp>
        <p:nvSpPr>
          <p:cNvPr id="100359" name="6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s-ES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598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5" descr="Imagen_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568325"/>
            <a:ext cx="7200900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649F7E-0B42-4BC9-824D-A0617A486A15}" type="slidenum">
              <a:rPr lang="es-ES_tradnl">
                <a:ea typeface="ＭＳ Ｐゴシック" pitchFamily="1" charset="-128"/>
              </a:rPr>
              <a:pPr/>
              <a:t>8</a:t>
            </a:fld>
            <a:endParaRPr lang="es-ES_tradnl">
              <a:ea typeface="ＭＳ Ｐゴシック" pitchFamily="1" charset="-128"/>
            </a:endParaRPr>
          </a:p>
        </p:txBody>
      </p:sp>
      <p:sp>
        <p:nvSpPr>
          <p:cNvPr id="101381" name="4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s-ES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1991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558</Words>
  <Application>Microsoft Office PowerPoint</Application>
  <PresentationFormat>Presentación en pantalla (4:3)</PresentationFormat>
  <Paragraphs>81</Paragraphs>
  <Slides>40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Bookman Old Style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0</dc:title>
  <dc:creator>Daniel Rosenfeld</dc:creator>
  <cp:lastModifiedBy>soporte@ggweb.es</cp:lastModifiedBy>
  <cp:revision>200</cp:revision>
  <cp:lastPrinted>2020-08-27T10:43:35Z</cp:lastPrinted>
  <dcterms:created xsi:type="dcterms:W3CDTF">2010-08-06T10:15:43Z</dcterms:created>
  <dcterms:modified xsi:type="dcterms:W3CDTF">2020-08-27T10:44:23Z</dcterms:modified>
</cp:coreProperties>
</file>